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9" r:id="rId2"/>
    <p:sldId id="292" r:id="rId3"/>
    <p:sldId id="302" r:id="rId4"/>
    <p:sldId id="293" r:id="rId5"/>
    <p:sldId id="300" r:id="rId6"/>
    <p:sldId id="301" r:id="rId7"/>
    <p:sldId id="298" r:id="rId8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B917"/>
    <a:srgbClr val="23614E"/>
    <a:srgbClr val="F28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6" autoAdjust="0"/>
    <p:restoredTop sz="94660"/>
  </p:normalViewPr>
  <p:slideViewPr>
    <p:cSldViewPr>
      <p:cViewPr varScale="1">
        <p:scale>
          <a:sx n="83" d="100"/>
          <a:sy n="83" d="100"/>
        </p:scale>
        <p:origin x="148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A876F1-B583-4A89-B5CD-DDE8896DAFB5}" type="datetimeFigureOut">
              <a:rPr lang="de-DE"/>
              <a:pPr>
                <a:defRPr/>
              </a:pPr>
              <a:t>19.10.2021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BFAA2E5-6D09-4674-919A-516EB0ADA03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37D431-C182-4831-91A6-A479824E19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322417-7487-4AB7-ADD9-C824BFCD7006}" type="slidenum">
              <a:rPr lang="de-DE" altLang="de-DE" smtClean="0"/>
              <a:pPr/>
              <a:t>1</a:t>
            </a:fld>
            <a:endParaRPr lang="de-DE" altLang="de-DE" smtClean="0"/>
          </a:p>
        </p:txBody>
      </p:sp>
      <p:sp>
        <p:nvSpPr>
          <p:cNvPr id="7172" name="Notizenplatzhalter 1"/>
          <p:cNvSpPr>
            <a:spLocks noGrp="1"/>
          </p:cNvSpPr>
          <p:nvPr/>
        </p:nvSpPr>
        <p:spPr bwMode="auto">
          <a:xfrm>
            <a:off x="700088" y="4416425"/>
            <a:ext cx="5610225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endParaRPr lang="de-DE" altLang="de-DE" sz="1200"/>
          </a:p>
        </p:txBody>
      </p:sp>
    </p:spTree>
    <p:extLst>
      <p:ext uri="{BB962C8B-B14F-4D97-AF65-F5344CB8AC3E}">
        <p14:creationId xmlns:p14="http://schemas.microsoft.com/office/powerpoint/2010/main" val="106157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DE296E9-7B17-4A2A-970B-E27F7D23A026}" type="slidenum">
              <a:rPr lang="de-DE" altLang="de-DE" smtClean="0"/>
              <a:pPr>
                <a:spcBef>
                  <a:spcPct val="0"/>
                </a:spcBef>
              </a:pPr>
              <a:t>2</a:t>
            </a:fld>
            <a:endParaRPr lang="de-DE" altLang="de-DE" smtClean="0"/>
          </a:p>
        </p:txBody>
      </p:sp>
      <p:sp>
        <p:nvSpPr>
          <p:cNvPr id="8196" name="Notizenplatzhalter 1"/>
          <p:cNvSpPr>
            <a:spLocks noGrp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0684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DE296E9-7B17-4A2A-970B-E27F7D23A026}" type="slidenum">
              <a:rPr lang="de-DE" altLang="de-DE" smtClean="0"/>
              <a:pPr>
                <a:spcBef>
                  <a:spcPct val="0"/>
                </a:spcBef>
              </a:pPr>
              <a:t>3</a:t>
            </a:fld>
            <a:endParaRPr lang="de-DE" altLang="de-DE" smtClean="0"/>
          </a:p>
        </p:txBody>
      </p:sp>
      <p:sp>
        <p:nvSpPr>
          <p:cNvPr id="8196" name="Notizenplatzhalter 1"/>
          <p:cNvSpPr>
            <a:spLocks noGrp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63208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08C003-8BAA-453B-BAD6-146984DFAA06}" type="slidenum">
              <a:rPr lang="de-DE" altLang="de-DE" smtClean="0"/>
              <a:pPr>
                <a:spcBef>
                  <a:spcPct val="0"/>
                </a:spcBef>
              </a:pPr>
              <a:t>4</a:t>
            </a:fld>
            <a:endParaRPr lang="de-DE" altLang="de-DE" smtClean="0"/>
          </a:p>
        </p:txBody>
      </p:sp>
      <p:sp>
        <p:nvSpPr>
          <p:cNvPr id="10244" name="Notizenplatzhalter 1"/>
          <p:cNvSpPr>
            <a:spLocks noGrp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38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77CFB79-A48E-4C47-A3D0-1EB6E696531E}" type="slidenum">
              <a:rPr lang="de-DE" altLang="de-DE" smtClean="0"/>
              <a:pPr>
                <a:spcBef>
                  <a:spcPct val="0"/>
                </a:spcBef>
              </a:pPr>
              <a:t>7</a:t>
            </a:fld>
            <a:endParaRPr lang="de-DE" altLang="de-DE" smtClean="0"/>
          </a:p>
        </p:txBody>
      </p:sp>
      <p:sp>
        <p:nvSpPr>
          <p:cNvPr id="20484" name="Notizenplatzhalter 1"/>
          <p:cNvSpPr>
            <a:spLocks noGrp="1"/>
          </p:cNvSpPr>
          <p:nvPr/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239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 baseline="0"/>
            </a:lvl2pPr>
            <a:lvl3pP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</a:defRPr>
            </a:lvl3pPr>
            <a:lvl4pPr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</a:defRPr>
            </a:lvl4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4713" y="1125538"/>
            <a:ext cx="7916862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dolore</a:t>
            </a:r>
            <a:r>
              <a:rPr lang="de-DE" dirty="0" smtClean="0"/>
              <a:t> Folien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9950" y="2459038"/>
            <a:ext cx="7916863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Lorem Ispum dolore si meta dies</a:t>
            </a:r>
          </a:p>
          <a:p>
            <a:pPr lvl="0"/>
            <a:r>
              <a:rPr lang="de-DE" smtClean="0"/>
              <a:t>Esciae nulparum qui ut ut eium venetum ut dolupta </a:t>
            </a:r>
          </a:p>
          <a:p>
            <a:pPr lvl="1"/>
            <a:r>
              <a:rPr lang="de-DE" smtClean="0"/>
              <a:t>Deliquae nihiciis est acero et eictas sint adi ipsapid qui dolendant offic to mo ma </a:t>
            </a:r>
          </a:p>
          <a:p>
            <a:pPr lvl="2"/>
            <a:r>
              <a:rPr lang="de-DE" smtClean="0"/>
              <a:t>Tem aut officiditi dolectorro ea voluptati simoloris venieni hictatibus in cullaut</a:t>
            </a:r>
          </a:p>
          <a:p>
            <a:pPr lvl="0"/>
            <a:r>
              <a:rPr lang="de-DE" smtClean="0"/>
              <a:t>Eniet quisciatquas inciaturis etur audi</a:t>
            </a:r>
          </a:p>
        </p:txBody>
      </p:sp>
      <p:grpSp>
        <p:nvGrpSpPr>
          <p:cNvPr id="1028" name="Gruppieren 11"/>
          <p:cNvGrpSpPr>
            <a:grpSpLocks/>
          </p:cNvGrpSpPr>
          <p:nvPr/>
        </p:nvGrpSpPr>
        <p:grpSpPr bwMode="auto">
          <a:xfrm>
            <a:off x="0" y="6702425"/>
            <a:ext cx="9144000" cy="101600"/>
            <a:chOff x="0" y="6703200"/>
            <a:chExt cx="9144000" cy="100800"/>
          </a:xfrm>
        </p:grpSpPr>
        <p:cxnSp>
          <p:nvCxnSpPr>
            <p:cNvPr id="13" name="Gerade Verbindung 12"/>
            <p:cNvCxnSpPr/>
            <p:nvPr userDrawn="1"/>
          </p:nvCxnSpPr>
          <p:spPr>
            <a:xfrm>
              <a:off x="0" y="6804000"/>
              <a:ext cx="9144000" cy="0"/>
            </a:xfrm>
            <a:prstGeom prst="line">
              <a:avLst/>
            </a:prstGeom>
            <a:ln w="127000">
              <a:solidFill>
                <a:srgbClr val="23614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0" y="6703200"/>
              <a:ext cx="9144000" cy="0"/>
            </a:xfrm>
            <a:prstGeom prst="line">
              <a:avLst/>
            </a:prstGeom>
            <a:ln w="63500">
              <a:solidFill>
                <a:srgbClr val="74B91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2"/>
          <p:cNvSpPr txBox="1">
            <a:spLocks noChangeArrowheads="1"/>
          </p:cNvSpPr>
          <p:nvPr userDrawn="1"/>
        </p:nvSpPr>
        <p:spPr bwMode="auto">
          <a:xfrm>
            <a:off x="2771800" y="384384"/>
            <a:ext cx="4392488" cy="4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de-DE" sz="1400" kern="0" dirty="0" smtClean="0"/>
              <a:t>Modell- und Demonstrationsvorhaben (MuD)</a:t>
            </a:r>
            <a:r>
              <a:rPr lang="de-DE" sz="1400" kern="0" baseline="0" dirty="0" smtClean="0"/>
              <a:t> Tierschutz</a:t>
            </a:r>
            <a:endParaRPr lang="de-DE" sz="1400" kern="0" dirty="0" smtClean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945"/>
            <a:ext cx="2316882" cy="10085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rgbClr val="74B917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42900" algn="l" rtl="0" eaLnBrk="0" fontAlgn="base" hangingPunct="0">
        <a:spcBef>
          <a:spcPct val="20000"/>
        </a:spcBef>
        <a:spcAft>
          <a:spcPct val="20000"/>
        </a:spcAft>
        <a:buClr>
          <a:srgbClr val="74B917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066800" indent="-352425" algn="l" rtl="0" eaLnBrk="0" fontAlgn="base" hangingPunct="0">
        <a:spcBef>
          <a:spcPct val="20000"/>
        </a:spcBef>
        <a:spcAft>
          <a:spcPct val="20000"/>
        </a:spcAft>
        <a:buClr>
          <a:srgbClr val="74B917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BundesSans Regular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BundesSans Regular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69950" y="2405063"/>
            <a:ext cx="7916863" cy="719137"/>
          </a:xfrm>
        </p:spPr>
        <p:txBody>
          <a:bodyPr/>
          <a:lstStyle/>
          <a:p>
            <a:pPr eaLnBrk="1" hangingPunct="1"/>
            <a:r>
              <a:rPr lang="de-DE" altLang="de-DE" smtClean="0">
                <a:solidFill>
                  <a:srgbClr val="23614E"/>
                </a:solidFill>
                <a:latin typeface="BundesSerif Bold" panose="02050002050300000203" pitchFamily="18" charset="0"/>
                <a:ea typeface="ＭＳ Ｐゴシック" panose="020B0600070205080204" pitchFamily="34" charset="-128"/>
              </a:rPr>
              <a:t>Modell- und Demonstrationsvorhaben (MuD) Tierschutz</a:t>
            </a:r>
          </a:p>
        </p:txBody>
      </p:sp>
      <p:sp>
        <p:nvSpPr>
          <p:cNvPr id="6147" name="Inhaltsplatzhalter 3"/>
          <p:cNvSpPr>
            <a:spLocks noGrp="1"/>
          </p:cNvSpPr>
          <p:nvPr>
            <p:ph idx="1"/>
          </p:nvPr>
        </p:nvSpPr>
        <p:spPr>
          <a:xfrm>
            <a:off x="869950" y="3429000"/>
            <a:ext cx="7916863" cy="23637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dirty="0" smtClean="0">
                <a:ea typeface="ＭＳ Ｐゴシック" panose="020B0600070205080204" pitchFamily="34" charset="-128"/>
              </a:rPr>
              <a:t>xx. xx. 2021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dirty="0" smtClean="0">
                <a:ea typeface="ＭＳ Ｐゴシック" panose="020B0600070205080204" pitchFamily="34" charset="-128"/>
              </a:rPr>
              <a:t>Anlass: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de-DE" altLang="de-DE" dirty="0" smtClean="0">
                <a:ea typeface="ＭＳ Ｐゴシック" panose="020B0600070205080204" pitchFamily="34" charset="-128"/>
              </a:rPr>
              <a:t>Name, Organisation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pPr eaLnBrk="1" hangingPunct="1"/>
            <a:endParaRPr lang="de-DE" altLang="de-DE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49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1125538"/>
            <a:ext cx="7916862" cy="719137"/>
          </a:xfrm>
        </p:spPr>
        <p:txBody>
          <a:bodyPr/>
          <a:lstStyle/>
          <a:p>
            <a:pPr eaLnBrk="1" hangingPunct="1"/>
            <a:r>
              <a:rPr lang="de-DE" altLang="de-DE" dirty="0" err="1" smtClean="0"/>
              <a:t>MuD</a:t>
            </a:r>
            <a:r>
              <a:rPr lang="de-DE" altLang="de-DE" dirty="0" smtClean="0"/>
              <a:t> </a:t>
            </a:r>
            <a:r>
              <a:rPr lang="de-DE" altLang="de-DE" dirty="0"/>
              <a:t>Tierschutz</a:t>
            </a:r>
          </a:p>
        </p:txBody>
      </p:sp>
      <p:sp>
        <p:nvSpPr>
          <p:cNvPr id="7171" name="Inhaltsplatzhalter 3"/>
          <p:cNvSpPr>
            <a:spLocks noGrp="1"/>
          </p:cNvSpPr>
          <p:nvPr>
            <p:ph idx="1"/>
          </p:nvPr>
        </p:nvSpPr>
        <p:spPr>
          <a:xfrm>
            <a:off x="869950" y="2276475"/>
            <a:ext cx="7916863" cy="3744913"/>
          </a:xfrm>
        </p:spPr>
        <p:txBody>
          <a:bodyPr/>
          <a:lstStyle/>
          <a:p>
            <a:r>
              <a:rPr lang="de-DE" dirty="0"/>
              <a:t>„Das Projekt </a:t>
            </a:r>
            <a:r>
              <a:rPr lang="de-DE" b="1" dirty="0"/>
              <a:t>xx</a:t>
            </a:r>
            <a:r>
              <a:rPr lang="de-DE" dirty="0"/>
              <a:t> ist Teil der Modell- und Demonstrationsvorhaben (</a:t>
            </a:r>
            <a:r>
              <a:rPr lang="de-DE" dirty="0" err="1"/>
              <a:t>MuD</a:t>
            </a:r>
            <a:r>
              <a:rPr lang="de-DE" dirty="0"/>
              <a:t>) Tierschutz in der Projektphase Wissen-Dialog-Praxis. Die Förderung erfolgt aus Mitteln des Bundesministeriums für Ernährung und Landwirtschaft (BMEL) aufgrund eines Beschlusses des deutschen Bundestages. Die Projektträgerschaft erfolgt über die Bundesanstalt für Landwirtschaft und Ernährung (BLE).“</a:t>
            </a:r>
            <a:r>
              <a:rPr lang="de-DE" altLang="de-DE" dirty="0" smtClean="0">
                <a:ea typeface="ＭＳ Ｐゴシック" panose="020B0600070205080204" pitchFamily="34" charset="-128"/>
              </a:rPr>
              <a:t/>
            </a:r>
            <a:br>
              <a:rPr lang="de-DE" altLang="de-DE" dirty="0" smtClean="0">
                <a:ea typeface="ＭＳ Ｐゴシック" panose="020B0600070205080204" pitchFamily="34" charset="-128"/>
              </a:rPr>
            </a:b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endParaRPr lang="de-DE" altLang="de-DE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1125538"/>
            <a:ext cx="7916862" cy="719137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Ziele </a:t>
            </a:r>
            <a:r>
              <a:rPr lang="de-DE" altLang="de-DE" dirty="0"/>
              <a:t>der </a:t>
            </a:r>
            <a:r>
              <a:rPr lang="de-DE" altLang="de-DE" dirty="0" err="1"/>
              <a:t>MuD</a:t>
            </a:r>
            <a:r>
              <a:rPr lang="de-DE" altLang="de-DE" dirty="0"/>
              <a:t> Tierschutz</a:t>
            </a:r>
          </a:p>
        </p:txBody>
      </p:sp>
      <p:sp>
        <p:nvSpPr>
          <p:cNvPr id="7171" name="Inhaltsplatzhalter 3"/>
          <p:cNvSpPr>
            <a:spLocks noGrp="1"/>
          </p:cNvSpPr>
          <p:nvPr>
            <p:ph idx="1"/>
          </p:nvPr>
        </p:nvSpPr>
        <p:spPr>
          <a:xfrm>
            <a:off x="869950" y="2276475"/>
            <a:ext cx="7916863" cy="3744913"/>
          </a:xfrm>
        </p:spPr>
        <p:txBody>
          <a:bodyPr/>
          <a:lstStyle/>
          <a:p>
            <a:r>
              <a:rPr lang="de-DE" altLang="de-DE" dirty="0" smtClean="0">
                <a:ea typeface="ＭＳ Ｐゴシック" panose="020B0600070205080204" pitchFamily="34" charset="-128"/>
              </a:rPr>
              <a:t>Modellhafte </a:t>
            </a:r>
            <a:r>
              <a:rPr lang="de-DE" altLang="de-DE" b="1" u="sng" dirty="0" smtClean="0">
                <a:ea typeface="ＭＳ Ｐゴシック" panose="020B0600070205080204" pitchFamily="34" charset="-128"/>
              </a:rPr>
              <a:t>Umsetzung</a:t>
            </a:r>
            <a:r>
              <a:rPr lang="de-DE" altLang="de-DE" dirty="0" smtClean="0">
                <a:ea typeface="ＭＳ Ｐゴシック" panose="020B0600070205080204" pitchFamily="34" charset="-128"/>
              </a:rPr>
              <a:t> neuer Erkenntnisse und innovativer Maßnahmen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Machbarkeit in kleinen </a:t>
            </a:r>
            <a:r>
              <a:rPr lang="de-DE" altLang="de-DE" dirty="0" smtClean="0">
                <a:ea typeface="ＭＳ Ｐゴシック" panose="020B0600070205080204" pitchFamily="34" charset="-128"/>
              </a:rPr>
              <a:t>Netzwerken/Projekten </a:t>
            </a:r>
            <a:r>
              <a:rPr lang="de-DE" altLang="de-DE" dirty="0">
                <a:ea typeface="ＭＳ Ｐゴシック" panose="020B0600070205080204" pitchFamily="34" charset="-128"/>
              </a:rPr>
              <a:t>ausprobieren</a:t>
            </a:r>
          </a:p>
          <a:p>
            <a:r>
              <a:rPr lang="de-DE" altLang="de-DE" dirty="0" smtClean="0">
                <a:ea typeface="ＭＳ Ｐゴシック" panose="020B0600070205080204" pitchFamily="34" charset="-128"/>
              </a:rPr>
              <a:t>Tierschutz in der Landwirtschaft verbessern</a:t>
            </a:r>
          </a:p>
          <a:p>
            <a:r>
              <a:rPr lang="de-DE" altLang="de-DE" dirty="0" smtClean="0">
                <a:ea typeface="ＭＳ Ｐゴシック" panose="020B0600070205080204" pitchFamily="34" charset="-128"/>
              </a:rPr>
              <a:t>Unterstützung der Tierhalter bei der Vorbereitung auf </a:t>
            </a:r>
            <a:r>
              <a:rPr lang="de-DE" altLang="de-DE" dirty="0" err="1" smtClean="0">
                <a:ea typeface="ＭＳ Ｐゴシック" panose="020B0600070205080204" pitchFamily="34" charset="-128"/>
              </a:rPr>
              <a:t>Kupierverzicht</a:t>
            </a:r>
            <a:r>
              <a:rPr lang="de-DE" altLang="de-DE" dirty="0" smtClean="0">
                <a:ea typeface="ＭＳ Ｐゴシック" panose="020B0600070205080204" pitchFamily="34" charset="-128"/>
              </a:rPr>
              <a:t>, Medikamentenreduzierung etc.</a:t>
            </a:r>
          </a:p>
          <a:p>
            <a:r>
              <a:rPr lang="de-DE" altLang="de-DE" b="1" u="sng" dirty="0" smtClean="0">
                <a:ea typeface="ＭＳ Ｐゴシック" panose="020B0600070205080204" pitchFamily="34" charset="-128"/>
              </a:rPr>
              <a:t>Wissenstransfer</a:t>
            </a:r>
            <a:r>
              <a:rPr lang="de-DE" altLang="de-DE" dirty="0" smtClean="0">
                <a:ea typeface="ＭＳ Ｐゴシック" panose="020B0600070205080204" pitchFamily="34" charset="-128"/>
              </a:rPr>
              <a:t> in die Landwirtschaft und Fachkreise</a:t>
            </a:r>
            <a:br>
              <a:rPr lang="de-DE" altLang="de-DE" dirty="0" smtClean="0">
                <a:ea typeface="ＭＳ Ｐゴシック" panose="020B0600070205080204" pitchFamily="34" charset="-128"/>
              </a:rPr>
            </a:b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endParaRPr lang="de-DE" altLang="de-DE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61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30636"/>
            <a:ext cx="8424936" cy="5477220"/>
          </a:xfrm>
        </p:spPr>
      </p:pic>
    </p:spTree>
    <p:extLst>
      <p:ext uri="{BB962C8B-B14F-4D97-AF65-F5344CB8AC3E}">
        <p14:creationId xmlns:p14="http://schemas.microsoft.com/office/powerpoint/2010/main" val="226594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altLang="de-DE" smtClean="0">
              <a:ea typeface="ＭＳ Ｐゴシック" panose="020B0600070205080204" pitchFamily="34" charset="-128"/>
            </a:endParaRPr>
          </a:p>
        </p:txBody>
      </p:sp>
      <p:sp>
        <p:nvSpPr>
          <p:cNvPr id="7" name="Inhaltsplatzhalter 1"/>
          <p:cNvSpPr txBox="1">
            <a:spLocks/>
          </p:cNvSpPr>
          <p:nvPr/>
        </p:nvSpPr>
        <p:spPr bwMode="auto">
          <a:xfrm>
            <a:off x="895350" y="2486025"/>
            <a:ext cx="7916863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anose="05000000000000000000" pitchFamily="2" charset="2"/>
              <a:buChar char="§"/>
              <a:defRPr sz="2400" baseline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066800" indent="-3524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  <a:ea typeface="ＭＳ Ｐゴシック" pitchFamily="-109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9pPr>
          </a:lstStyle>
          <a:p>
            <a:pPr>
              <a:defRPr/>
            </a:pPr>
            <a:endParaRPr lang="de-DE" kern="0" dirty="0"/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916" cy="6669360"/>
          </a:xfrm>
        </p:spPr>
      </p:pic>
    </p:spTree>
    <p:extLst>
      <p:ext uri="{BB962C8B-B14F-4D97-AF65-F5344CB8AC3E}">
        <p14:creationId xmlns:p14="http://schemas.microsoft.com/office/powerpoint/2010/main" val="246446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>
                <a:ea typeface="ＭＳ Ｐゴシック" panose="020B0600070205080204" pitchFamily="34" charset="-128"/>
              </a:rPr>
              <a:t>Wege des Wissenstransfers</a:t>
            </a:r>
          </a:p>
        </p:txBody>
      </p:sp>
      <p:sp>
        <p:nvSpPr>
          <p:cNvPr id="7" name="Inhaltsplatzhalter 1"/>
          <p:cNvSpPr txBox="1">
            <a:spLocks/>
          </p:cNvSpPr>
          <p:nvPr/>
        </p:nvSpPr>
        <p:spPr bwMode="auto">
          <a:xfrm>
            <a:off x="874713" y="2060575"/>
            <a:ext cx="80899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pitchFamily="-103" charset="-128"/>
                <a:cs typeface="ＭＳ Ｐゴシック" pitchFamily="-103" charset="-128"/>
              </a:defRPr>
            </a:lvl1pPr>
            <a:lvl2pPr marL="704850" indent="-3429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anose="05000000000000000000" pitchFamily="2" charset="2"/>
              <a:buChar char="§"/>
              <a:defRPr sz="2400" baseline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2pPr>
            <a:lvl3pPr marL="1066800" indent="-3524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B917"/>
              </a:buClr>
              <a:buFont typeface="Wingdings" pitchFamily="2" charset="2"/>
              <a:buChar char="§"/>
              <a:defRPr lang="de-DE" sz="2400" baseline="0" dirty="0" smtClean="0">
                <a:solidFill>
                  <a:schemeClr val="tx1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  <a:ea typeface="ＭＳ Ｐゴシック" pitchFamily="-109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BundesSans Regular" pitchFamily="34" charset="0"/>
              </a:defRPr>
            </a:lvl9pPr>
          </a:lstStyle>
          <a:p>
            <a:pPr>
              <a:defRPr/>
            </a:pPr>
            <a:r>
              <a:rPr lang="de-DE" kern="0" dirty="0" smtClean="0"/>
              <a:t>Von der Wissenschaft/Beratung in die Betriebe (individuelle Beratung, Status Quo Analysen, Maßnahmen, Erfolgskontrolle) </a:t>
            </a:r>
          </a:p>
          <a:p>
            <a:pPr>
              <a:defRPr/>
            </a:pPr>
            <a:r>
              <a:rPr lang="de-DE" kern="0" dirty="0" smtClean="0"/>
              <a:t>Aus der Praxis in die Praxis </a:t>
            </a:r>
            <a:br>
              <a:rPr lang="de-DE" kern="0" dirty="0" smtClean="0"/>
            </a:br>
            <a:r>
              <a:rPr lang="de-DE" kern="0" dirty="0" smtClean="0"/>
              <a:t>(Veranstaltungen, Netzwerktreffen, Fortbildungen, Infomaterial wie </a:t>
            </a:r>
            <a:r>
              <a:rPr lang="de-DE" kern="0" dirty="0" err="1" smtClean="0"/>
              <a:t>MTool</a:t>
            </a:r>
            <a:r>
              <a:rPr lang="de-DE" kern="0" dirty="0" smtClean="0"/>
              <a:t>, Videos, Leitfäden, APPs)</a:t>
            </a:r>
          </a:p>
          <a:p>
            <a:pPr>
              <a:defRPr/>
            </a:pPr>
            <a:r>
              <a:rPr lang="de-DE" kern="0" dirty="0" smtClean="0"/>
              <a:t>Projektübergreifende Vernetzung und Weiterentwicklung (z.B. </a:t>
            </a:r>
            <a:r>
              <a:rPr lang="de-DE" kern="0" dirty="0" err="1" smtClean="0"/>
              <a:t>MTool</a:t>
            </a:r>
            <a:r>
              <a:rPr lang="de-DE" kern="0" dirty="0" smtClean="0"/>
              <a:t>, Netzwerktreffen in Fokus </a:t>
            </a:r>
            <a:r>
              <a:rPr lang="de-DE" kern="0" dirty="0" err="1" smtClean="0"/>
              <a:t>Tierwohl</a:t>
            </a:r>
            <a:r>
              <a:rPr lang="de-DE" kern="0" dirty="0" smtClean="0"/>
              <a:t> mit </a:t>
            </a:r>
            <a:r>
              <a:rPr lang="de-DE" kern="0" dirty="0" err="1" smtClean="0"/>
              <a:t>MuD</a:t>
            </a:r>
            <a:r>
              <a:rPr lang="de-DE" kern="0" dirty="0" smtClean="0"/>
              <a:t> Tierschutz Betrieben)</a:t>
            </a:r>
          </a:p>
          <a:p>
            <a:pPr>
              <a:defRPr/>
            </a:pPr>
            <a:endParaRPr lang="de-DE" kern="0" dirty="0"/>
          </a:p>
        </p:txBody>
      </p:sp>
    </p:spTree>
    <p:extLst>
      <p:ext uri="{BB962C8B-B14F-4D97-AF65-F5344CB8AC3E}">
        <p14:creationId xmlns:p14="http://schemas.microsoft.com/office/powerpoint/2010/main" val="27276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1125538"/>
            <a:ext cx="7916862" cy="719137"/>
          </a:xfrm>
        </p:spPr>
        <p:txBody>
          <a:bodyPr/>
          <a:lstStyle/>
          <a:p>
            <a:pPr eaLnBrk="1" hangingPunct="1"/>
            <a:endParaRPr lang="de-DE" altLang="de-DE" dirty="0"/>
          </a:p>
        </p:txBody>
      </p:sp>
      <p:sp>
        <p:nvSpPr>
          <p:cNvPr id="19459" name="Inhaltsplatzhalter 3"/>
          <p:cNvSpPr>
            <a:spLocks noGrp="1"/>
          </p:cNvSpPr>
          <p:nvPr>
            <p:ph idx="1"/>
          </p:nvPr>
        </p:nvSpPr>
        <p:spPr>
          <a:xfrm>
            <a:off x="869950" y="2276475"/>
            <a:ext cx="7916863" cy="3744913"/>
          </a:xfrm>
        </p:spPr>
        <p:txBody>
          <a:bodyPr/>
          <a:lstStyle/>
          <a:p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Char char="Ø"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de-DE" altLang="de-DE" dirty="0" smtClean="0">
              <a:ea typeface="ＭＳ Ｐゴシック" panose="020B0600070205080204" pitchFamily="34" charset="-128"/>
            </a:endParaRPr>
          </a:p>
          <a:p>
            <a:endParaRPr lang="de-DE" altLang="de-DE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0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esentation_bl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praesentation_ble</Template>
  <TotalTime>0</TotalTime>
  <Words>181</Words>
  <Application>Microsoft Office PowerPoint</Application>
  <PresentationFormat>Bildschirmpräsentation (4:3)</PresentationFormat>
  <Paragraphs>29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BundesSans Regular</vt:lpstr>
      <vt:lpstr>BundesSerif Bold</vt:lpstr>
      <vt:lpstr>Times New Roman</vt:lpstr>
      <vt:lpstr>Wingdings</vt:lpstr>
      <vt:lpstr>praesentation_ble</vt:lpstr>
      <vt:lpstr>Modell- und Demonstrationsvorhaben (MuD) Tierschutz</vt:lpstr>
      <vt:lpstr>MuD Tierschutz</vt:lpstr>
      <vt:lpstr>Ziele der MuD Tierschutz</vt:lpstr>
      <vt:lpstr>PowerPoint-Präsentation</vt:lpstr>
      <vt:lpstr>PowerPoint-Präsentation</vt:lpstr>
      <vt:lpstr>Wege des Wissenstransfers</vt:lpstr>
      <vt:lpstr>PowerPoint-Präsentation</vt:lpstr>
    </vt:vector>
  </TitlesOfParts>
  <Company>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BLE heißt Sie  herzlich Willkommen</dc:title>
  <dc:creator>MOITZBA</dc:creator>
  <cp:lastModifiedBy>Heidemann, Dorothe</cp:lastModifiedBy>
  <cp:revision>151</cp:revision>
  <dcterms:created xsi:type="dcterms:W3CDTF">2013-04-26T11:04:59Z</dcterms:created>
  <dcterms:modified xsi:type="dcterms:W3CDTF">2021-10-19T10:53:15Z</dcterms:modified>
</cp:coreProperties>
</file>